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1"/>
  </p:notesMasterIdLst>
  <p:sldIdLst>
    <p:sldId id="261" r:id="rId5"/>
    <p:sldId id="266" r:id="rId6"/>
    <p:sldId id="265" r:id="rId7"/>
    <p:sldId id="263" r:id="rId8"/>
    <p:sldId id="262" r:id="rId9"/>
    <p:sldId id="26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1/3/2022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1/3/2022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a:t>Telecom BILLING SYSTEM</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1029229"/>
          </a:xfrm>
        </p:spPr>
        <p:txBody>
          <a:bodyPr>
            <a:normAutofit fontScale="70000" lnSpcReduction="20000"/>
          </a:bodyPr>
          <a:lstStyle/>
          <a:p>
            <a:pPr algn="ctr"/>
            <a:r>
              <a:rPr lang="en-US" dirty="0"/>
              <a:t>BY PREM NATH (RA2111013010057)</a:t>
            </a:r>
          </a:p>
          <a:p>
            <a:pPr algn="ctr"/>
            <a:r>
              <a:rPr lang="en-US" dirty="0"/>
              <a:t>JOEL SUNNY (RA2111013010036) </a:t>
            </a:r>
          </a:p>
          <a:p>
            <a:pPr algn="ctr"/>
            <a:r>
              <a:rPr lang="en-US" dirty="0"/>
              <a:t>TEACHER :HEMA MA’AM</a:t>
            </a:r>
          </a:p>
          <a:p>
            <a:pPr algn="ctr"/>
            <a:endParaRPr lang="en-US" dirty="0"/>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A94CB-6A4F-4F45-9C68-C62AD40F9DC4}"/>
              </a:ext>
            </a:extLst>
          </p:cNvPr>
          <p:cNvSpPr>
            <a:spLocks noGrp="1"/>
          </p:cNvSpPr>
          <p:nvPr>
            <p:ph type="title"/>
          </p:nvPr>
        </p:nvSpPr>
        <p:spPr/>
        <p:txBody>
          <a:bodyPr/>
          <a:lstStyle/>
          <a:p>
            <a:r>
              <a:rPr lang="en-US" dirty="0">
                <a:solidFill>
                  <a:schemeClr val="bg1"/>
                </a:solidFill>
                <a:latin typeface="Berlin Sans FB Demi" panose="020E0802020502020306" pitchFamily="34" charset="0"/>
              </a:rPr>
              <a:t>Introduction </a:t>
            </a:r>
            <a:endParaRPr lang="en-IN" dirty="0">
              <a:solidFill>
                <a:schemeClr val="bg1"/>
              </a:solidFill>
              <a:latin typeface="Berlin Sans FB Demi" panose="020E0802020502020306" pitchFamily="34" charset="0"/>
            </a:endParaRPr>
          </a:p>
        </p:txBody>
      </p:sp>
      <p:sp>
        <p:nvSpPr>
          <p:cNvPr id="3" name="Content Placeholder 2">
            <a:extLst>
              <a:ext uri="{FF2B5EF4-FFF2-40B4-BE49-F238E27FC236}">
                <a16:creationId xmlns:a16="http://schemas.microsoft.com/office/drawing/2014/main" id="{EDD5D901-F45E-4739-B08D-5533E7F635B3}"/>
              </a:ext>
            </a:extLst>
          </p:cNvPr>
          <p:cNvSpPr>
            <a:spLocks noGrp="1"/>
          </p:cNvSpPr>
          <p:nvPr>
            <p:ph idx="1"/>
          </p:nvPr>
        </p:nvSpPr>
        <p:spPr/>
        <p:txBody>
          <a:bodyPr/>
          <a:lstStyle/>
          <a:p>
            <a:r>
              <a:rPr lang="en-US" dirty="0">
                <a:solidFill>
                  <a:schemeClr val="bg1"/>
                </a:solidFill>
                <a:latin typeface="Berlin Sans FB Demi" panose="020E0802020502020306" pitchFamily="34" charset="0"/>
              </a:rPr>
              <a:t>The Telecom Billing System is based on the idea of ​​creating a telecom office record, adding, updating and maintaining their daily records. From this program the user can Add, List, Edit, Delete a record and this program contains a Payment System that assists in paying customer bills. All records can be managed and payments can be made in a short period of time.</a:t>
            </a:r>
            <a:endParaRPr lang="en-IN" dirty="0">
              <a:solidFill>
                <a:schemeClr val="bg1"/>
              </a:solidFill>
              <a:latin typeface="Berlin Sans FB Demi" panose="020E0802020502020306" pitchFamily="34" charset="0"/>
            </a:endParaRPr>
          </a:p>
        </p:txBody>
      </p:sp>
    </p:spTree>
    <p:extLst>
      <p:ext uri="{BB962C8B-B14F-4D97-AF65-F5344CB8AC3E}">
        <p14:creationId xmlns:p14="http://schemas.microsoft.com/office/powerpoint/2010/main" val="1065551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C4E76-4188-4719-B047-E459D9BC63FB}"/>
              </a:ext>
            </a:extLst>
          </p:cNvPr>
          <p:cNvSpPr>
            <a:spLocks noGrp="1"/>
          </p:cNvSpPr>
          <p:nvPr>
            <p:ph type="title"/>
          </p:nvPr>
        </p:nvSpPr>
        <p:spPr/>
        <p:txBody>
          <a:bodyPr/>
          <a:lstStyle/>
          <a:p>
            <a:r>
              <a:rPr lang="en-US" dirty="0">
                <a:solidFill>
                  <a:schemeClr val="bg1"/>
                </a:solidFill>
                <a:latin typeface="Berlin Sans FB Demi" panose="020E0802020502020306" pitchFamily="34" charset="0"/>
              </a:rPr>
              <a:t>Abstract of the project</a:t>
            </a:r>
            <a:endParaRPr lang="en-IN" dirty="0">
              <a:solidFill>
                <a:schemeClr val="bg1"/>
              </a:solidFill>
              <a:latin typeface="Berlin Sans FB Demi" panose="020E0802020502020306" pitchFamily="34" charset="0"/>
            </a:endParaRPr>
          </a:p>
        </p:txBody>
      </p:sp>
      <p:sp>
        <p:nvSpPr>
          <p:cNvPr id="3" name="Content Placeholder 2">
            <a:extLst>
              <a:ext uri="{FF2B5EF4-FFF2-40B4-BE49-F238E27FC236}">
                <a16:creationId xmlns:a16="http://schemas.microsoft.com/office/drawing/2014/main" id="{4300F1D6-C0C8-498A-AC3D-B503DDCCD4A8}"/>
              </a:ext>
            </a:extLst>
          </p:cNvPr>
          <p:cNvSpPr>
            <a:spLocks noGrp="1"/>
          </p:cNvSpPr>
          <p:nvPr>
            <p:ph idx="1"/>
          </p:nvPr>
        </p:nvSpPr>
        <p:spPr>
          <a:xfrm>
            <a:off x="1141412" y="2249486"/>
            <a:ext cx="10281962" cy="4283835"/>
          </a:xfrm>
        </p:spPr>
        <p:txBody>
          <a:bodyPr>
            <a:normAutofit/>
          </a:bodyPr>
          <a:lstStyle/>
          <a:p>
            <a:r>
              <a:rPr lang="en-US" sz="3200" dirty="0">
                <a:solidFill>
                  <a:schemeClr val="bg1"/>
                </a:solidFill>
                <a:latin typeface="Berlin Sans FB Demi" panose="020E0802020502020306" pitchFamily="34" charset="0"/>
              </a:rPr>
              <a:t> You can create and manage payment services as they do in Telecom companies. Here, you can add records with name, phone number and payment amount. You can view, modify, search and delete existing records.</a:t>
            </a:r>
          </a:p>
          <a:p>
            <a:r>
              <a:rPr lang="en-US" sz="3200" dirty="0">
                <a:solidFill>
                  <a:schemeClr val="bg1"/>
                </a:solidFill>
                <a:latin typeface="Berlin Sans FB Demi" panose="020E0802020502020306" pitchFamily="34" charset="0"/>
              </a:rPr>
              <a:t>You can also pay by providing your phone number instead of a name. All additional or modified data is recorded on file.</a:t>
            </a:r>
            <a:endParaRPr lang="en-IN" sz="3200" dirty="0">
              <a:solidFill>
                <a:schemeClr val="bg1"/>
              </a:solidFill>
              <a:latin typeface="Berlin Sans FB Demi" panose="020E0802020502020306" pitchFamily="34" charset="0"/>
            </a:endParaRPr>
          </a:p>
        </p:txBody>
      </p:sp>
    </p:spTree>
    <p:extLst>
      <p:ext uri="{BB962C8B-B14F-4D97-AF65-F5344CB8AC3E}">
        <p14:creationId xmlns:p14="http://schemas.microsoft.com/office/powerpoint/2010/main" val="1223063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C3925-B55B-4FAB-9C67-8DCE108432FE}"/>
              </a:ext>
            </a:extLst>
          </p:cNvPr>
          <p:cNvSpPr>
            <a:spLocks noGrp="1"/>
          </p:cNvSpPr>
          <p:nvPr>
            <p:ph type="title"/>
          </p:nvPr>
        </p:nvSpPr>
        <p:spPr>
          <a:xfrm>
            <a:off x="915797" y="1028701"/>
            <a:ext cx="9905955" cy="1060075"/>
          </a:xfrm>
        </p:spPr>
        <p:txBody>
          <a:bodyPr>
            <a:normAutofit fontScale="90000"/>
          </a:bodyPr>
          <a:lstStyle/>
          <a:p>
            <a:r>
              <a:rPr lang="en-IN" dirty="0">
                <a:solidFill>
                  <a:schemeClr val="bg1"/>
                </a:solidFill>
                <a:latin typeface="Berlin Sans FB Demi" panose="020E0802020502020306" pitchFamily="34" charset="0"/>
              </a:rPr>
              <a:t>FEATURES</a:t>
            </a:r>
            <a:br>
              <a:rPr lang="en-IN" dirty="0"/>
            </a:br>
            <a:endParaRPr lang="en-IN" dirty="0"/>
          </a:p>
        </p:txBody>
      </p:sp>
      <p:sp>
        <p:nvSpPr>
          <p:cNvPr id="3" name="Text Placeholder 2">
            <a:extLst>
              <a:ext uri="{FF2B5EF4-FFF2-40B4-BE49-F238E27FC236}">
                <a16:creationId xmlns:a16="http://schemas.microsoft.com/office/drawing/2014/main" id="{EFF74DC0-F204-4231-8FC4-BD1E0F0FF798}"/>
              </a:ext>
            </a:extLst>
          </p:cNvPr>
          <p:cNvSpPr>
            <a:spLocks noGrp="1"/>
          </p:cNvSpPr>
          <p:nvPr>
            <p:ph type="body" sz="half" idx="2"/>
          </p:nvPr>
        </p:nvSpPr>
        <p:spPr>
          <a:xfrm>
            <a:off x="917293" y="1364974"/>
            <a:ext cx="10731368" cy="5102087"/>
          </a:xfrm>
        </p:spPr>
        <p:txBody>
          <a:bodyPr>
            <a:normAutofit/>
          </a:bodyPr>
          <a:lstStyle/>
          <a:p>
            <a:pPr marL="285750" indent="-285750">
              <a:buFont typeface="Arial" panose="020B0604020202020204" pitchFamily="34" charset="0"/>
              <a:buChar char="•"/>
            </a:pPr>
            <a:r>
              <a:rPr lang="en-US" dirty="0">
                <a:solidFill>
                  <a:schemeClr val="bg1"/>
                </a:solidFill>
                <a:latin typeface="Berlin Sans FB Demi" panose="020E0802020502020306" pitchFamily="34" charset="0"/>
              </a:rPr>
              <a:t> Add Login System with Proper Validations</a:t>
            </a:r>
          </a:p>
          <a:p>
            <a:pPr marL="285750" indent="-285750">
              <a:buFont typeface="Arial" panose="020B0604020202020204" pitchFamily="34" charset="0"/>
              <a:buChar char="•"/>
            </a:pPr>
            <a:r>
              <a:rPr lang="en-US" dirty="0">
                <a:solidFill>
                  <a:schemeClr val="bg1"/>
                </a:solidFill>
                <a:latin typeface="Berlin Sans FB Demi" panose="020E0802020502020306" pitchFamily="34" charset="0"/>
              </a:rPr>
              <a:t> Easy Payments through the system</a:t>
            </a:r>
          </a:p>
          <a:p>
            <a:pPr marL="285750" indent="-285750">
              <a:buFont typeface="Arial" panose="020B0604020202020204" pitchFamily="34" charset="0"/>
              <a:buChar char="•"/>
            </a:pPr>
            <a:r>
              <a:rPr lang="en-US" dirty="0">
                <a:solidFill>
                  <a:schemeClr val="bg1"/>
                </a:solidFill>
                <a:latin typeface="Berlin Sans FB Demi" panose="020E0802020502020306" pitchFamily="34" charset="0"/>
              </a:rPr>
              <a:t> Systematic arrangement of records </a:t>
            </a:r>
          </a:p>
          <a:p>
            <a:pPr marL="285750" indent="-285750">
              <a:buFont typeface="Arial" panose="020B0604020202020204" pitchFamily="34" charset="0"/>
              <a:buChar char="•"/>
            </a:pPr>
            <a:r>
              <a:rPr lang="en-US" dirty="0">
                <a:solidFill>
                  <a:schemeClr val="bg1"/>
                </a:solidFill>
                <a:latin typeface="Berlin Sans FB Demi" panose="020E0802020502020306" pitchFamily="34" charset="0"/>
              </a:rPr>
              <a:t> New records: add new data to file with name, phone number and price to be paid</a:t>
            </a:r>
          </a:p>
          <a:p>
            <a:pPr marL="342900" indent="-342900">
              <a:buFont typeface="Arial" panose="020B0604020202020204" pitchFamily="34" charset="0"/>
              <a:buChar char="•"/>
            </a:pPr>
            <a:r>
              <a:rPr lang="en-US" dirty="0">
                <a:solidFill>
                  <a:schemeClr val="bg1"/>
                </a:solidFill>
                <a:latin typeface="Berlin Sans FB Demi" panose="020E0802020502020306" pitchFamily="34" charset="0"/>
              </a:rPr>
              <a:t>View a list of records - make a list of all telephone payment records</a:t>
            </a:r>
          </a:p>
          <a:p>
            <a:pPr marL="342900" indent="-342900">
              <a:buFont typeface="Arial" panose="020B0604020202020204" pitchFamily="34" charset="0"/>
              <a:buChar char="•"/>
            </a:pPr>
            <a:r>
              <a:rPr lang="en-US" dirty="0">
                <a:solidFill>
                  <a:schemeClr val="bg1"/>
                </a:solidFill>
                <a:latin typeface="Berlin Sans FB Demi" panose="020E0802020502020306" pitchFamily="34" charset="0"/>
              </a:rPr>
              <a:t>Modify records - edit additional records; name, phone number and / or payment amount can be set</a:t>
            </a:r>
          </a:p>
          <a:p>
            <a:pPr marL="342900" indent="-342900">
              <a:buFont typeface="Arial" panose="020B0604020202020204" pitchFamily="34" charset="0"/>
              <a:buChar char="•"/>
            </a:pPr>
            <a:r>
              <a:rPr lang="en-US" dirty="0">
                <a:solidFill>
                  <a:schemeClr val="bg1"/>
                </a:solidFill>
                <a:latin typeface="Berlin Sans FB Demi" panose="020E0802020502020306" pitchFamily="34" charset="0"/>
              </a:rPr>
              <a:t>View payment - shows the amount to be paid</a:t>
            </a:r>
          </a:p>
          <a:p>
            <a:pPr marL="342900" indent="-342900">
              <a:buFont typeface="Arial" panose="020B0604020202020204" pitchFamily="34" charset="0"/>
              <a:buChar char="•"/>
            </a:pPr>
            <a:r>
              <a:rPr lang="en-US" dirty="0">
                <a:solidFill>
                  <a:schemeClr val="bg1"/>
                </a:solidFill>
                <a:latin typeface="Berlin Sans FB Demi" panose="020E0802020502020306" pitchFamily="34" charset="0"/>
              </a:rPr>
              <a:t>Search records - search for additional / updated records on file</a:t>
            </a:r>
          </a:p>
          <a:p>
            <a:pPr marL="342900" indent="-342900">
              <a:buFont typeface="Arial" panose="020B0604020202020204" pitchFamily="34" charset="0"/>
              <a:buChar char="•"/>
            </a:pPr>
            <a:r>
              <a:rPr lang="en-US" dirty="0">
                <a:solidFill>
                  <a:schemeClr val="bg1"/>
                </a:solidFill>
                <a:latin typeface="Berlin Sans FB Demi" panose="020E0802020502020306" pitchFamily="34" charset="0"/>
              </a:rPr>
              <a:t>Delete records - permanently deletes data from the file</a:t>
            </a:r>
            <a:endParaRPr lang="en-IN" dirty="0">
              <a:solidFill>
                <a:schemeClr val="bg1"/>
              </a:solidFill>
              <a:latin typeface="Berlin Sans FB Demi" panose="020E0802020502020306" pitchFamily="34" charset="0"/>
            </a:endParaRPr>
          </a:p>
        </p:txBody>
      </p:sp>
    </p:spTree>
    <p:extLst>
      <p:ext uri="{BB962C8B-B14F-4D97-AF65-F5344CB8AC3E}">
        <p14:creationId xmlns:p14="http://schemas.microsoft.com/office/powerpoint/2010/main" val="8696913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6" y="10"/>
            <a:ext cx="124660"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62150" y="512156"/>
            <a:ext cx="10799759" cy="1478570"/>
          </a:xfrm>
        </p:spPr>
        <p:txBody>
          <a:bodyPr>
            <a:normAutofit/>
          </a:bodyPr>
          <a:lstStyle/>
          <a:p>
            <a:r>
              <a:rPr lang="en-US" sz="4800" b="1" dirty="0">
                <a:solidFill>
                  <a:schemeClr val="bg1"/>
                </a:solidFill>
                <a:latin typeface="Berlin Sans FB Demi" panose="020E0802020502020306" pitchFamily="34" charset="0"/>
              </a:rPr>
              <a:t>code</a:t>
            </a:r>
          </a:p>
        </p:txBody>
      </p:sp>
      <p:sp>
        <p:nvSpPr>
          <p:cNvPr id="6" name="Content Placeholder 5">
            <a:extLst>
              <a:ext uri="{FF2B5EF4-FFF2-40B4-BE49-F238E27FC236}">
                <a16:creationId xmlns:a16="http://schemas.microsoft.com/office/drawing/2014/main" id="{02594270-7B47-4467-9903-3F865664DBAF}"/>
              </a:ext>
            </a:extLst>
          </p:cNvPr>
          <p:cNvSpPr>
            <a:spLocks noGrp="1"/>
          </p:cNvSpPr>
          <p:nvPr>
            <p:ph idx="1"/>
          </p:nvPr>
        </p:nvSpPr>
        <p:spPr>
          <a:xfrm>
            <a:off x="2420245" y="1875115"/>
            <a:ext cx="4444312" cy="4756095"/>
          </a:xfrm>
        </p:spPr>
        <p:txBody>
          <a:bodyPr>
            <a:normAutofit/>
          </a:bodyPr>
          <a:lstStyle/>
          <a:p>
            <a:pPr marL="0" indent="0">
              <a:buNone/>
            </a:pPr>
            <a:r>
              <a:rPr lang="en-IN" sz="2800" dirty="0">
                <a:solidFill>
                  <a:schemeClr val="bg1"/>
                </a:solidFill>
              </a:rPr>
              <a:t>#include&lt;stdio.h&gt;</a:t>
            </a:r>
          </a:p>
          <a:p>
            <a:pPr marL="0" indent="0">
              <a:buNone/>
            </a:pPr>
            <a:r>
              <a:rPr lang="en-IN" sz="2800" dirty="0">
                <a:solidFill>
                  <a:schemeClr val="bg1"/>
                </a:solidFill>
              </a:rPr>
              <a:t>#include&lt;conio.h&gt;</a:t>
            </a:r>
          </a:p>
          <a:p>
            <a:pPr marL="0" indent="0">
              <a:buNone/>
            </a:pPr>
            <a:r>
              <a:rPr lang="en-IN" sz="2800" dirty="0">
                <a:solidFill>
                  <a:schemeClr val="bg1"/>
                </a:solidFill>
              </a:rPr>
              <a:t>#include&lt;ctype.h&gt;</a:t>
            </a:r>
          </a:p>
          <a:p>
            <a:pPr marL="0" indent="0">
              <a:buNone/>
            </a:pPr>
            <a:r>
              <a:rPr lang="en-IN" sz="2800" dirty="0">
                <a:solidFill>
                  <a:schemeClr val="bg1"/>
                </a:solidFill>
              </a:rPr>
              <a:t>#include&lt;windows.h&gt;</a:t>
            </a:r>
          </a:p>
          <a:p>
            <a:pPr marL="0" indent="0">
              <a:buNone/>
            </a:pPr>
            <a:r>
              <a:rPr lang="en-IN" sz="2800" dirty="0">
                <a:solidFill>
                  <a:schemeClr val="bg1"/>
                </a:solidFill>
              </a:rPr>
              <a:t>#include&lt;stdlib.h&gt;</a:t>
            </a:r>
          </a:p>
          <a:p>
            <a:pPr marL="0" indent="0">
              <a:buNone/>
            </a:pPr>
            <a:r>
              <a:rPr lang="en-IN" sz="2800" dirty="0">
                <a:solidFill>
                  <a:schemeClr val="bg1"/>
                </a:solidFill>
              </a:rPr>
              <a:t>struct subscriber</a:t>
            </a:r>
          </a:p>
          <a:p>
            <a:pPr marL="0" indent="0">
              <a:buNone/>
            </a:pPr>
            <a:r>
              <a:rPr lang="en-IN" sz="2800" dirty="0">
                <a:solidFill>
                  <a:schemeClr val="bg1"/>
                </a:solidFill>
              </a:rPr>
              <a:t>{</a:t>
            </a:r>
          </a:p>
        </p:txBody>
      </p:sp>
      <p:sp>
        <p:nvSpPr>
          <p:cNvPr id="68" name="TextBox 67">
            <a:extLst>
              <a:ext uri="{FF2B5EF4-FFF2-40B4-BE49-F238E27FC236}">
                <a16:creationId xmlns:a16="http://schemas.microsoft.com/office/drawing/2014/main" id="{CD2D5F27-3A7A-421F-81CD-10786739FEE3}"/>
              </a:ext>
            </a:extLst>
          </p:cNvPr>
          <p:cNvSpPr txBox="1"/>
          <p:nvPr/>
        </p:nvSpPr>
        <p:spPr>
          <a:xfrm>
            <a:off x="5573885" y="1849438"/>
            <a:ext cx="5575918" cy="4401205"/>
          </a:xfrm>
          <a:prstGeom prst="rect">
            <a:avLst/>
          </a:prstGeom>
          <a:noFill/>
        </p:spPr>
        <p:txBody>
          <a:bodyPr wrap="square">
            <a:spAutoFit/>
          </a:bodyPr>
          <a:lstStyle/>
          <a:p>
            <a:r>
              <a:rPr lang="en-IN" sz="2800" dirty="0">
                <a:solidFill>
                  <a:schemeClr val="bg1"/>
                </a:solidFill>
              </a:rPr>
              <a:t>char phonenumber[20];</a:t>
            </a:r>
          </a:p>
          <a:p>
            <a:r>
              <a:rPr lang="en-IN" sz="2800" dirty="0">
                <a:solidFill>
                  <a:schemeClr val="bg1"/>
                </a:solidFill>
              </a:rPr>
              <a:t>char name[50];</a:t>
            </a:r>
          </a:p>
          <a:p>
            <a:r>
              <a:rPr lang="en-IN" sz="2800" dirty="0">
                <a:solidFill>
                  <a:schemeClr val="bg1"/>
                </a:solidFill>
              </a:rPr>
              <a:t>float amount;</a:t>
            </a:r>
          </a:p>
          <a:p>
            <a:r>
              <a:rPr lang="en-IN" sz="2800" dirty="0">
                <a:solidFill>
                  <a:schemeClr val="bg1"/>
                </a:solidFill>
              </a:rPr>
              <a:t>}s;</a:t>
            </a:r>
          </a:p>
          <a:p>
            <a:r>
              <a:rPr lang="en-IN" sz="2800" dirty="0">
                <a:solidFill>
                  <a:schemeClr val="bg1"/>
                </a:solidFill>
              </a:rPr>
              <a:t>void addrecords();</a:t>
            </a:r>
          </a:p>
          <a:p>
            <a:r>
              <a:rPr lang="en-IN" sz="2800" dirty="0">
                <a:solidFill>
                  <a:schemeClr val="bg1"/>
                </a:solidFill>
              </a:rPr>
              <a:t>void listrecords();</a:t>
            </a:r>
          </a:p>
          <a:p>
            <a:r>
              <a:rPr lang="en-IN" sz="2800" dirty="0">
                <a:solidFill>
                  <a:schemeClr val="bg1"/>
                </a:solidFill>
              </a:rPr>
              <a:t>void modifyrecords();</a:t>
            </a:r>
          </a:p>
          <a:p>
            <a:r>
              <a:rPr lang="en-IN" sz="2800" dirty="0">
                <a:solidFill>
                  <a:schemeClr val="bg1"/>
                </a:solidFill>
              </a:rPr>
              <a:t>void deleterecords();</a:t>
            </a:r>
          </a:p>
          <a:p>
            <a:r>
              <a:rPr lang="en-IN" sz="2800" dirty="0">
                <a:solidFill>
                  <a:schemeClr val="bg1"/>
                </a:solidFill>
              </a:rPr>
              <a:t>void searchrecords();</a:t>
            </a:r>
          </a:p>
          <a:p>
            <a:r>
              <a:rPr lang="en-IN" sz="2800" dirty="0">
                <a:solidFill>
                  <a:schemeClr val="bg1"/>
                </a:solidFill>
              </a:rPr>
              <a:t>void payment();</a:t>
            </a:r>
            <a:endParaRPr lang="en-IN" dirty="0">
              <a:solidFill>
                <a:schemeClr val="bg1"/>
              </a:solidFill>
            </a:endParaRPr>
          </a:p>
        </p:txBody>
      </p:sp>
      <p:sp>
        <p:nvSpPr>
          <p:cNvPr id="70" name="TextBox 69">
            <a:extLst>
              <a:ext uri="{FF2B5EF4-FFF2-40B4-BE49-F238E27FC236}">
                <a16:creationId xmlns:a16="http://schemas.microsoft.com/office/drawing/2014/main" id="{B1D7117E-6E9E-4575-8ABF-97645D737196}"/>
              </a:ext>
            </a:extLst>
          </p:cNvPr>
          <p:cNvSpPr txBox="1"/>
          <p:nvPr/>
        </p:nvSpPr>
        <p:spPr>
          <a:xfrm>
            <a:off x="5588375" y="6017286"/>
            <a:ext cx="2358164" cy="954107"/>
          </a:xfrm>
          <a:prstGeom prst="rect">
            <a:avLst/>
          </a:prstGeom>
          <a:noFill/>
        </p:spPr>
        <p:txBody>
          <a:bodyPr wrap="square">
            <a:spAutoFit/>
          </a:bodyPr>
          <a:lstStyle/>
          <a:p>
            <a:r>
              <a:rPr lang="en-IN" sz="2800" dirty="0">
                <a:solidFill>
                  <a:schemeClr val="bg1"/>
                </a:solidFill>
              </a:rPr>
              <a:t>char get;</a:t>
            </a:r>
          </a:p>
          <a:p>
            <a:endParaRPr lang="en-IN" sz="2800" dirty="0">
              <a:solidFill>
                <a:schemeClr val="bg1"/>
              </a:solidFill>
            </a:endParaRPr>
          </a:p>
        </p:txBody>
      </p:sp>
    </p:spTree>
    <p:extLst>
      <p:ext uri="{BB962C8B-B14F-4D97-AF65-F5344CB8AC3E}">
        <p14:creationId xmlns:p14="http://schemas.microsoft.com/office/powerpoint/2010/main" val="1094849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1DE13-9D11-4C65-AF2B-601FD371075C}"/>
              </a:ext>
            </a:extLst>
          </p:cNvPr>
          <p:cNvSpPr>
            <a:spLocks noGrp="1"/>
          </p:cNvSpPr>
          <p:nvPr>
            <p:ph type="title"/>
          </p:nvPr>
        </p:nvSpPr>
        <p:spPr>
          <a:xfrm>
            <a:off x="717343" y="-410817"/>
            <a:ext cx="10003666" cy="6665843"/>
          </a:xfrm>
        </p:spPr>
        <p:txBody>
          <a:bodyPr>
            <a:normAutofit/>
          </a:bodyPr>
          <a:lstStyle/>
          <a:p>
            <a:pPr algn="ctr"/>
            <a:r>
              <a:rPr lang="en-US" sz="13800" dirty="0">
                <a:solidFill>
                  <a:schemeClr val="bg1"/>
                </a:solidFill>
                <a:latin typeface="Footlight MT Light" panose="0204060206030A020304" pitchFamily="18" charset="0"/>
              </a:rPr>
              <a:t>Thank you</a:t>
            </a:r>
            <a:endParaRPr lang="en-IN" sz="13800" dirty="0">
              <a:solidFill>
                <a:schemeClr val="bg1"/>
              </a:solidFill>
              <a:latin typeface="Footlight MT Light" panose="0204060206030A020304" pitchFamily="18" charset="0"/>
            </a:endParaRPr>
          </a:p>
        </p:txBody>
      </p:sp>
      <p:sp>
        <p:nvSpPr>
          <p:cNvPr id="3" name="Content Placeholder 2">
            <a:extLst>
              <a:ext uri="{FF2B5EF4-FFF2-40B4-BE49-F238E27FC236}">
                <a16:creationId xmlns:a16="http://schemas.microsoft.com/office/drawing/2014/main" id="{2D309C24-4870-44D3-96E2-605A0D189A0B}"/>
              </a:ext>
            </a:extLst>
          </p:cNvPr>
          <p:cNvSpPr>
            <a:spLocks noGrp="1"/>
          </p:cNvSpPr>
          <p:nvPr>
            <p:ph idx="1"/>
          </p:nvPr>
        </p:nvSpPr>
        <p:spPr>
          <a:xfrm>
            <a:off x="1141412" y="2249487"/>
            <a:ext cx="9905999" cy="440704"/>
          </a:xfrm>
        </p:spPr>
        <p:txBody>
          <a:bodyPr>
            <a:normAutofit fontScale="92500" lnSpcReduction="10000"/>
          </a:bodyPr>
          <a:lstStyle/>
          <a:p>
            <a:endParaRPr lang="en-IN" dirty="0"/>
          </a:p>
        </p:txBody>
      </p:sp>
    </p:spTree>
    <p:extLst>
      <p:ext uri="{BB962C8B-B14F-4D97-AF65-F5344CB8AC3E}">
        <p14:creationId xmlns:p14="http://schemas.microsoft.com/office/powerpoint/2010/main" val="31102478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1540</TotalTime>
  <Words>340</Words>
  <Application>Microsoft Office PowerPoint</Application>
  <PresentationFormat>Widescreen</PresentationFormat>
  <Paragraphs>39</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Berlin Sans FB Demi</vt:lpstr>
      <vt:lpstr>Calibri</vt:lpstr>
      <vt:lpstr>Footlight MT Light</vt:lpstr>
      <vt:lpstr>Tw Cen MT</vt:lpstr>
      <vt:lpstr>Circuit</vt:lpstr>
      <vt:lpstr>Telecom BILLING SYSTEM</vt:lpstr>
      <vt:lpstr>Introduction </vt:lpstr>
      <vt:lpstr>Abstract of the project</vt:lpstr>
      <vt:lpstr>FEATURES </vt:lpstr>
      <vt:lpstr>code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TELEPHONE BILLING SYSTEM</dc:title>
  <dc:creator>javvadi</dc:creator>
  <cp:lastModifiedBy>hp</cp:lastModifiedBy>
  <cp:revision>4</cp:revision>
  <dcterms:created xsi:type="dcterms:W3CDTF">2021-12-22T05:46:01Z</dcterms:created>
  <dcterms:modified xsi:type="dcterms:W3CDTF">2022-01-04T15:04:33Z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